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34"/>
  </p:notesMasterIdLst>
  <p:handoutMasterIdLst>
    <p:handoutMasterId r:id="rId35"/>
  </p:handoutMasterIdLst>
  <p:sldIdLst>
    <p:sldId id="279" r:id="rId6"/>
    <p:sldId id="360" r:id="rId7"/>
    <p:sldId id="262" r:id="rId8"/>
    <p:sldId id="342" r:id="rId9"/>
    <p:sldId id="343" r:id="rId10"/>
    <p:sldId id="344" r:id="rId11"/>
    <p:sldId id="256" r:id="rId12"/>
    <p:sldId id="257" r:id="rId13"/>
    <p:sldId id="345" r:id="rId14"/>
    <p:sldId id="363" r:id="rId15"/>
    <p:sldId id="347" r:id="rId16"/>
    <p:sldId id="346" r:id="rId17"/>
    <p:sldId id="348" r:id="rId18"/>
    <p:sldId id="351" r:id="rId19"/>
    <p:sldId id="350" r:id="rId20"/>
    <p:sldId id="349" r:id="rId21"/>
    <p:sldId id="352" r:id="rId22"/>
    <p:sldId id="356" r:id="rId23"/>
    <p:sldId id="357" r:id="rId24"/>
    <p:sldId id="353" r:id="rId25"/>
    <p:sldId id="354" r:id="rId26"/>
    <p:sldId id="355" r:id="rId27"/>
    <p:sldId id="358" r:id="rId28"/>
    <p:sldId id="362" r:id="rId29"/>
    <p:sldId id="361" r:id="rId30"/>
    <p:sldId id="364" r:id="rId31"/>
    <p:sldId id="365" r:id="rId32"/>
    <p:sldId id="339" r:id="rId3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848"/>
    <a:srgbClr val="178CCB"/>
    <a:srgbClr val="90BD31"/>
    <a:srgbClr val="052049"/>
    <a:srgbClr val="18A3AC"/>
    <a:srgbClr val="000000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 autoAdjust="0"/>
    <p:restoredTop sz="95859" autoAdjust="0"/>
  </p:normalViewPr>
  <p:slideViewPr>
    <p:cSldViewPr snapToGrid="0" showGuides="1">
      <p:cViewPr varScale="1">
        <p:scale>
          <a:sx n="82" d="100"/>
          <a:sy n="82" d="100"/>
        </p:scale>
        <p:origin x="292" y="56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3/14/2023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you. It is my pleasure to present what we refer to as the HOLIDAY monitors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92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are my disclosures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3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are my disclosures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75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are my disclosures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19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are my disclosures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17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0493"/>
            <a:ext cx="1307578" cy="8502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0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1626-AD76-E941-13D9-3398CEA4B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A65B8-F270-5216-2A81-495A4C9EA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4CAA-9918-DB9D-14B1-5E7C138A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9F4B-9966-2B4F-B893-D11EE003B81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1E6BF-FFF3-22A2-383E-CE72C3B1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7650-D406-CCA4-69EC-0BD03EE8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F9A3-956C-F740-A888-9DF37FC1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6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C4E5-9BF3-A394-6CDC-1C2192ED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57B4-5A4C-D884-6195-DC1E24561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C0D3-C1B4-A4CC-52AD-205D490F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9F4B-9966-2B4F-B893-D11EE003B81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5B6C6-9ADB-032F-B0AA-07DCB42D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F868-A829-5613-6F9D-AC4613C6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F9A3-956C-F740-A888-9DF37FC1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01417"/>
            <a:ext cx="3826840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88" y="1401417"/>
            <a:ext cx="3852277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|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  <p:sldLayoutId id="2147484005" r:id="rId24"/>
    <p:sldLayoutId id="2147484006" r:id="rId25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1BD94A-BBB9-4BDF-A281-13AD64D63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11" y="466308"/>
            <a:ext cx="7342823" cy="20802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7B9495-27C0-4F6F-BD92-5787293E43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231FB-6A5D-49ED-B063-00605EEA5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DD6BDA1-7C78-45A4-A353-0D919882DC6F}"/>
              </a:ext>
            </a:extLst>
          </p:cNvPr>
          <p:cNvSpPr txBox="1">
            <a:spLocks/>
          </p:cNvSpPr>
          <p:nvPr/>
        </p:nvSpPr>
        <p:spPr>
          <a:xfrm>
            <a:off x="85660" y="4547426"/>
            <a:ext cx="1925638" cy="238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65D26-67D5-4CD2-90EC-E629659F24B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1229525-4FAC-44B3-A7E1-2973AC36AEF8}"/>
              </a:ext>
            </a:extLst>
          </p:cNvPr>
          <p:cNvSpPr txBox="1">
            <a:spLocks/>
          </p:cNvSpPr>
          <p:nvPr/>
        </p:nvSpPr>
        <p:spPr>
          <a:xfrm>
            <a:off x="85660" y="891414"/>
            <a:ext cx="5205413" cy="174942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37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1 R01 HL158825-01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j-ea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C2E82-80F6-46E7-9E0E-AF78A391E1BF}"/>
              </a:ext>
            </a:extLst>
          </p:cNvPr>
          <p:cNvSpPr txBox="1"/>
          <p:nvPr/>
        </p:nvSpPr>
        <p:spPr bwMode="auto">
          <a:xfrm>
            <a:off x="442665" y="2230394"/>
            <a:ext cx="8701335" cy="14008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Volunteers to Investigate Best Results for Ablation and Novel Therapies for Atrial Fibrillation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02060"/>
                </a:solidFill>
                <a:latin typeface="Calibri" panose="020F0502020204030204" pitchFamily="34" charset="0"/>
              </a:rPr>
              <a:t>Funded by NHLBI/ NIH R01 HL158825-01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02060"/>
                </a:solidFill>
                <a:latin typeface="Calibri" panose="020F0502020204030204" pitchFamily="34" charset="0"/>
              </a:rPr>
              <a:t>PI: Gregory M Marcus, MD, MAS 	</a:t>
            </a:r>
            <a:endParaRPr lang="en-US" sz="1600" kern="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E0DDA-E014-4C7C-BA0F-A657ABABE060}"/>
              </a:ext>
            </a:extLst>
          </p:cNvPr>
          <p:cNvSpPr/>
          <p:nvPr/>
        </p:nvSpPr>
        <p:spPr bwMode="auto">
          <a:xfrm>
            <a:off x="137459" y="4220255"/>
            <a:ext cx="8920881" cy="88580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CFF6A-D58F-4D8C-AC04-2FEB85524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02" y="3753205"/>
            <a:ext cx="1914997" cy="1237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4A5336-5088-4051-A3E4-E4FE239AC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03" y="4067718"/>
            <a:ext cx="3962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399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70987-1441-A3A9-8071-ADCF089EB1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38622-8B90-4959-C69C-AE51D647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approval?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BFCD1-31A3-EFCA-BF03-9E983F5D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2" y="1013958"/>
            <a:ext cx="8137665" cy="2932045"/>
          </a:xfrm>
        </p:spPr>
        <p:txBody>
          <a:bodyPr/>
          <a:lstStyle/>
          <a:p>
            <a:r>
              <a:rPr lang="en-US" dirty="0"/>
              <a:t>NCDR AF ablation sites should not need any additional IRB approvals/ paperwork/ agreements/ contracts</a:t>
            </a:r>
          </a:p>
          <a:p>
            <a:r>
              <a:rPr lang="en-US" dirty="0"/>
              <a:t>VIBRANT-AF uses UCSF IRB-approved consent via the app</a:t>
            </a:r>
          </a:p>
          <a:p>
            <a:pPr lvl="1"/>
            <a:r>
              <a:rPr lang="en-US" dirty="0"/>
              <a:t>Patient could very well consent at home or in the grocery store</a:t>
            </a:r>
          </a:p>
          <a:p>
            <a:r>
              <a:rPr lang="en-US" dirty="0"/>
              <a:t>The NCDR quality-initiative IRB (with waiver of consent) has been modified to incorporate VIBRANT-AF, including allowing for sites to inform patients being enrolled in the registry that VIBRANT-AF is available to them. </a:t>
            </a:r>
          </a:p>
        </p:txBody>
      </p:sp>
    </p:spTree>
    <p:extLst>
      <p:ext uri="{BB962C8B-B14F-4D97-AF65-F5344CB8AC3E}">
        <p14:creationId xmlns:p14="http://schemas.microsoft.com/office/powerpoint/2010/main" val="3561442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B59459-1711-44E5-AB4F-06009451FB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E42D9-C7F7-49D0-902E-AEA75C8182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6AE41E38-FD13-4ECD-B642-2B59662214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4389" y="264052"/>
            <a:ext cx="5884650" cy="1400185"/>
            <a:chOff x="76200" y="914400"/>
            <a:chExt cx="10848975" cy="206692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D4992A8-6930-4EDD-A8BE-DF79DA865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14400"/>
              <a:ext cx="10848975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E3167A33-EA21-460F-B932-B3A66AF69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964" y="2724150"/>
              <a:ext cx="48863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66660DF8-CBFE-42CF-BE39-A837D731E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1" y="1577128"/>
            <a:ext cx="3021907" cy="30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2515060-E758-4358-9DDF-CE7299A5415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72000" y="1577128"/>
            <a:ext cx="379227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dirty="0"/>
              <a:t>In-person pilot (n=22): 77% sensitivity (95%CI 55-92) </a:t>
            </a:r>
          </a:p>
          <a:p>
            <a:pPr>
              <a:spcBef>
                <a:spcPct val="0"/>
              </a:spcBef>
            </a:pPr>
            <a:r>
              <a:rPr lang="en-US" altLang="en-US" sz="2200" dirty="0"/>
              <a:t>Remote: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3,443 participants in all 50 US states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243 hospitalizations detected over ~1 year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PPV 65% </a:t>
            </a:r>
            <a:r>
              <a:rPr lang="en-US" altLang="en-US" sz="2200" dirty="0">
                <a:solidFill>
                  <a:srgbClr val="FFFFFF"/>
                </a:solidFill>
              </a:rPr>
              <a:t>(95% CI 65-72%)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6DC35-57DE-4A82-B294-261D4068C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98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338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F902A-5854-40BE-92E0-4E2F3D4691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B36BF1-51CE-43E6-8211-1CF326C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8" y="204703"/>
            <a:ext cx="8173580" cy="458587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Participant Onboarding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754DA-E566-4559-89E5-893A40FA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7" y="663290"/>
            <a:ext cx="4715114" cy="2932045"/>
          </a:xfrm>
        </p:spPr>
        <p:txBody>
          <a:bodyPr/>
          <a:lstStyle/>
          <a:p>
            <a:r>
              <a:rPr lang="en-US" dirty="0"/>
              <a:t>Geofencing for Hospitalizations</a:t>
            </a:r>
          </a:p>
          <a:p>
            <a:pPr lvl="1"/>
            <a:r>
              <a:rPr lang="en-US" dirty="0"/>
              <a:t>Triggered when present &gt; 14 hours</a:t>
            </a:r>
          </a:p>
          <a:p>
            <a:pPr lvl="1"/>
            <a:r>
              <a:rPr lang="en-US" dirty="0"/>
              <a:t>Results in a hospitalization-specific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C1CF07-3FAF-41C2-852A-4F5F1DAB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44" y="306282"/>
            <a:ext cx="1931380" cy="4173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794BFE-3660-4637-8999-8242BFBF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24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F902A-5854-40BE-92E0-4E2F3D4691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B36BF1-51CE-43E6-8211-1CF326C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8" y="204703"/>
            <a:ext cx="8173580" cy="458587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Participant Onboarding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754DA-E566-4559-89E5-893A40FA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46" y="867993"/>
            <a:ext cx="4715114" cy="2932045"/>
          </a:xfrm>
        </p:spPr>
        <p:txBody>
          <a:bodyPr/>
          <a:lstStyle/>
          <a:p>
            <a:r>
              <a:rPr lang="en-US" dirty="0"/>
              <a:t>HealthKit </a:t>
            </a:r>
          </a:p>
          <a:p>
            <a:pPr lvl="1"/>
            <a:r>
              <a:rPr lang="en-US" dirty="0"/>
              <a:t>Includes step counts</a:t>
            </a:r>
          </a:p>
          <a:p>
            <a:pPr lvl="1"/>
            <a:r>
              <a:rPr lang="en-US" dirty="0"/>
              <a:t>Includes </a:t>
            </a:r>
            <a:r>
              <a:rPr lang="en-US" dirty="0" err="1"/>
              <a:t>AppleWatch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The challenge: Data processing </a:t>
            </a:r>
          </a:p>
          <a:p>
            <a:endParaRPr lang="en-US" dirty="0"/>
          </a:p>
        </p:txBody>
      </p:sp>
      <p:pic>
        <p:nvPicPr>
          <p:cNvPr id="1027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3A64C68-03FC-4E6D-99E7-17223EE1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97" y="589962"/>
            <a:ext cx="1832546" cy="39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7F6D47-F0DF-442A-AAC6-8FBD6A80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8" y="599822"/>
            <a:ext cx="1832546" cy="39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58A436-D141-484C-8E1F-467D297A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E20EBB-5A0E-476B-8629-E71E743E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E288EF-636E-458E-9EF5-A796C1FF8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F5B5E-C448-4B7E-8781-D556EC6B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34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Surveys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00" y="777337"/>
            <a:ext cx="8137665" cy="2932045"/>
          </a:xfrm>
        </p:spPr>
        <p:txBody>
          <a:bodyPr/>
          <a:lstStyle/>
          <a:p>
            <a:r>
              <a:rPr lang="en-US" dirty="0"/>
              <a:t>BASELINE AF-EQT (currently requires in-person interview)</a:t>
            </a:r>
          </a:p>
          <a:p>
            <a:r>
              <a:rPr lang="en-US" dirty="0"/>
              <a:t>Basic Demographics</a:t>
            </a:r>
          </a:p>
          <a:p>
            <a:r>
              <a:rPr lang="en-US" dirty="0"/>
              <a:t>Education and Income</a:t>
            </a:r>
          </a:p>
          <a:p>
            <a:r>
              <a:rPr lang="en-US" dirty="0"/>
              <a:t>Characterizing AF (initial diagnosis, type, burden, past 	treatments)</a:t>
            </a:r>
          </a:p>
          <a:p>
            <a:r>
              <a:rPr lang="en-US" dirty="0"/>
              <a:t>Other Medical Conditions</a:t>
            </a:r>
          </a:p>
          <a:p>
            <a:r>
              <a:rPr lang="en-US" dirty="0"/>
              <a:t>Family History</a:t>
            </a:r>
          </a:p>
          <a:p>
            <a:r>
              <a:rPr lang="en-US" dirty="0"/>
              <a:t>Caffeine Consumption </a:t>
            </a:r>
          </a:p>
          <a:p>
            <a:r>
              <a:rPr lang="en-US" dirty="0"/>
              <a:t>Emergency Contact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404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A3C41557-EE8A-437A-A73C-04E286A52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15" y="318750"/>
            <a:ext cx="1920333" cy="415344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26744C-499D-4C9B-AFE4-E68A35513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5" y="318750"/>
            <a:ext cx="1920333" cy="41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64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Weekly + Reminders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949553"/>
            <a:ext cx="5030456" cy="2932045"/>
          </a:xfrm>
        </p:spPr>
        <p:txBody>
          <a:bodyPr/>
          <a:lstStyle/>
          <a:p>
            <a:r>
              <a:rPr lang="en-US" dirty="0"/>
              <a:t>Participants receive a push notification, followed by a text one hour later if the “</a:t>
            </a:r>
            <a:r>
              <a:rPr lang="en-US" dirty="0" err="1"/>
              <a:t>eVisit</a:t>
            </a:r>
            <a:r>
              <a:rPr lang="en-US" dirty="0"/>
              <a:t>” is not completed</a:t>
            </a:r>
          </a:p>
          <a:p>
            <a:r>
              <a:rPr lang="en-US" dirty="0"/>
              <a:t>If the </a:t>
            </a:r>
            <a:r>
              <a:rPr lang="en-US" dirty="0" err="1"/>
              <a:t>eVisit</a:t>
            </a:r>
            <a:r>
              <a:rPr lang="en-US" dirty="0"/>
              <a:t> remains incomplete, they receive a reminder 3 days later</a:t>
            </a:r>
          </a:p>
          <a:p>
            <a:r>
              <a:rPr lang="en-US" dirty="0"/>
              <a:t>The timing of the notifications = the time of day they consented </a:t>
            </a:r>
          </a:p>
          <a:p>
            <a:r>
              <a:rPr lang="en-US" dirty="0"/>
              <a:t>Several important activities remain in the </a:t>
            </a:r>
            <a:r>
              <a:rPr lang="en-US" dirty="0" err="1"/>
              <a:t>eVisit</a:t>
            </a:r>
            <a:r>
              <a:rPr lang="en-US" dirty="0"/>
              <a:t> until complete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7501B1F-4071-42F8-89E3-F0C8F89BF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07" y="232050"/>
            <a:ext cx="2019093" cy="43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97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Baseline Surveys Sprinkled In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00" y="1105727"/>
            <a:ext cx="8137665" cy="2932045"/>
          </a:xfrm>
        </p:spPr>
        <p:txBody>
          <a:bodyPr/>
          <a:lstStyle/>
          <a:p>
            <a:r>
              <a:rPr lang="en-US" dirty="0"/>
              <a:t>Alcohol Use (week 1)</a:t>
            </a:r>
          </a:p>
          <a:p>
            <a:r>
              <a:rPr lang="en-US" dirty="0"/>
              <a:t>Smoking History (week 2)</a:t>
            </a:r>
          </a:p>
          <a:p>
            <a:r>
              <a:rPr lang="en-US" dirty="0"/>
              <a:t>OPTIONAL: SSN Collection Survey (week 3)- for connection to National Death Index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883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Baseline Activities in the First Month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00" y="1105727"/>
            <a:ext cx="8137665" cy="2932045"/>
          </a:xfrm>
        </p:spPr>
        <p:txBody>
          <a:bodyPr/>
          <a:lstStyle/>
          <a:p>
            <a:r>
              <a:rPr lang="en-US" dirty="0"/>
              <a:t>AliveCor </a:t>
            </a:r>
            <a:r>
              <a:rPr lang="en-US" dirty="0" err="1"/>
              <a:t>KardiaMobile</a:t>
            </a:r>
            <a:r>
              <a:rPr lang="en-US" dirty="0"/>
              <a:t> Connections</a:t>
            </a:r>
          </a:p>
          <a:p>
            <a:r>
              <a:rPr lang="en-US" dirty="0"/>
              <a:t>We provide a unique code that enables collection of all AliveCor reads and ECG strips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EEEA143-B578-49F9-8191-929E4F9F5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39"/>
          <a:stretch/>
        </p:blipFill>
        <p:spPr>
          <a:xfrm>
            <a:off x="3146419" y="2275505"/>
            <a:ext cx="3505504" cy="1601242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41F120B-101B-40CB-A04C-2B201830D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177" t="64046" r="47847" b="-615"/>
          <a:stretch/>
        </p:blipFill>
        <p:spPr>
          <a:xfrm>
            <a:off x="3719981" y="3826413"/>
            <a:ext cx="2009701" cy="9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6667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Baseline Activities in the First Month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680450"/>
            <a:ext cx="8137665" cy="2932045"/>
          </a:xfrm>
        </p:spPr>
        <p:txBody>
          <a:bodyPr/>
          <a:lstStyle/>
          <a:p>
            <a:r>
              <a:rPr lang="en-US" dirty="0"/>
              <a:t>EHR connections for any Epic installation (estimated to be ~50% of all medical institutions in the US)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  <p:sp>
        <p:nvSpPr>
          <p:cNvPr id="2" name="AutoShape 2" descr="Image from iOS">
            <a:extLst>
              <a:ext uri="{FF2B5EF4-FFF2-40B4-BE49-F238E27FC236}">
                <a16:creationId xmlns:a16="http://schemas.microsoft.com/office/drawing/2014/main" id="{058D1547-F941-4EC7-8F5E-35BC29088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from iOS">
            <a:extLst>
              <a:ext uri="{FF2B5EF4-FFF2-40B4-BE49-F238E27FC236}">
                <a16:creationId xmlns:a16="http://schemas.microsoft.com/office/drawing/2014/main" id="{D000C758-1654-457F-BF86-BA7ED7A65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1997" y="2571747"/>
            <a:ext cx="1759227" cy="17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8180A3-7BB9-4670-AAA1-3048440E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50" y="1540532"/>
            <a:ext cx="1860804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43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1289D-7629-474D-9AB2-F5E6BE11CD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43314222-79DC-4C43-A56E-E8E2B7A853D3}"/>
              </a:ext>
            </a:extLst>
          </p:cNvPr>
          <p:cNvSpPr txBox="1">
            <a:spLocks/>
          </p:cNvSpPr>
          <p:nvPr/>
        </p:nvSpPr>
        <p:spPr>
          <a:xfrm>
            <a:off x="716357" y="5769853"/>
            <a:ext cx="285751" cy="24152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fld id="{01F9EA21-E701-497E-860C-B1C3C866704A}" type="slidenum">
              <a:rPr lang="en-US" altLang="en-US" smtClean="0">
                <a:solidFill>
                  <a:srgbClr val="000099"/>
                </a:solidFill>
                <a:latin typeface="Arial" charset="0"/>
              </a:rPr>
              <a:pPr algn="ctr" defTabSz="685783">
                <a:defRPr/>
              </a:pPr>
              <a:t>2</a:t>
            </a:fld>
            <a:endParaRPr lang="en-US" altLang="en-US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B5046E-BEB5-4D3E-B53F-A6A89F85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6" y="228409"/>
            <a:ext cx="3718969" cy="10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365B177-660C-445A-8E88-4859FD68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19" y="152404"/>
            <a:ext cx="2464405" cy="123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719EF7C-82DF-4BD8-954D-B9C125AB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81650" r="65965" b="2715"/>
          <a:stretch>
            <a:fillRect/>
          </a:stretch>
        </p:blipFill>
        <p:spPr bwMode="auto">
          <a:xfrm>
            <a:off x="1584240" y="1686957"/>
            <a:ext cx="1395451" cy="48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36C0883C-601C-4349-8F13-8B3FBD94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23" y="1591101"/>
            <a:ext cx="1989192" cy="30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005AD79F-7C8B-43D8-8AC0-CDA22153D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11720" r="4568"/>
          <a:stretch>
            <a:fillRect/>
          </a:stretch>
        </p:blipFill>
        <p:spPr bwMode="auto">
          <a:xfrm>
            <a:off x="2077289" y="2571750"/>
            <a:ext cx="1458920" cy="13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0546611-D5F1-4EA2-8FDA-99381DF1D496">
            <a:extLst>
              <a:ext uri="{FF2B5EF4-FFF2-40B4-BE49-F238E27FC236}">
                <a16:creationId xmlns:a16="http://schemas.microsoft.com/office/drawing/2014/main" id="{9B59321C-F509-480B-9B7A-F642BEFA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2"/>
          <a:stretch>
            <a:fillRect/>
          </a:stretch>
        </p:blipFill>
        <p:spPr bwMode="auto">
          <a:xfrm>
            <a:off x="209339" y="2315394"/>
            <a:ext cx="1585537" cy="123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D07CC8DD-EAB5-4CE8-886A-60ABBA7C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069" y="6454070"/>
            <a:ext cx="2590800" cy="2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white"/>
                </a:solidFill>
              </a:rPr>
              <a:t>1 R01 HL158825-01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59D53CB-F223-4284-8319-5A59A23F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8" y="6331831"/>
            <a:ext cx="5467351" cy="4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VIBRANT-AF= Volunteers to Investigate Best Results for Ablation and Novel Therapies for Atrial Fibrillation</a:t>
            </a:r>
            <a:endParaRPr lang="en-US" altLang="en-US">
              <a:solidFill>
                <a:prstClr val="white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1B4E57-6691-4948-8749-E64CBF0A02F4}"/>
              </a:ext>
            </a:extLst>
          </p:cNvPr>
          <p:cNvCxnSpPr/>
          <p:nvPr/>
        </p:nvCxnSpPr>
        <p:spPr>
          <a:xfrm flipH="1">
            <a:off x="922789" y="1287298"/>
            <a:ext cx="771787" cy="549891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BBCA96-154A-4B14-A2F5-23B75F3B3BFD}"/>
              </a:ext>
            </a:extLst>
          </p:cNvPr>
          <p:cNvCxnSpPr>
            <a:cxnSpLocks/>
          </p:cNvCxnSpPr>
          <p:nvPr/>
        </p:nvCxnSpPr>
        <p:spPr>
          <a:xfrm flipH="1">
            <a:off x="1918282" y="1320442"/>
            <a:ext cx="524329" cy="333851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DEBF45-E16E-4744-AAA0-4F3133B2EE17}"/>
              </a:ext>
            </a:extLst>
          </p:cNvPr>
          <p:cNvCxnSpPr>
            <a:cxnSpLocks/>
          </p:cNvCxnSpPr>
          <p:nvPr/>
        </p:nvCxnSpPr>
        <p:spPr>
          <a:xfrm>
            <a:off x="3114760" y="1381475"/>
            <a:ext cx="0" cy="1065314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285EE7-205B-458D-9459-892DB2D8989A}"/>
              </a:ext>
            </a:extLst>
          </p:cNvPr>
          <p:cNvCxnSpPr>
            <a:cxnSpLocks/>
          </p:cNvCxnSpPr>
          <p:nvPr/>
        </p:nvCxnSpPr>
        <p:spPr>
          <a:xfrm flipH="1">
            <a:off x="4355653" y="660045"/>
            <a:ext cx="610630" cy="0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1E1D38-DB15-4433-B6D4-B66944FADD36}"/>
              </a:ext>
            </a:extLst>
          </p:cNvPr>
          <p:cNvCxnSpPr>
            <a:cxnSpLocks/>
          </p:cNvCxnSpPr>
          <p:nvPr/>
        </p:nvCxnSpPr>
        <p:spPr>
          <a:xfrm flipH="1">
            <a:off x="5899283" y="2815444"/>
            <a:ext cx="879022" cy="0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3A5B91-C706-4756-9C06-87AD96479AD2}"/>
              </a:ext>
            </a:extLst>
          </p:cNvPr>
          <p:cNvCxnSpPr>
            <a:cxnSpLocks/>
          </p:cNvCxnSpPr>
          <p:nvPr/>
        </p:nvCxnSpPr>
        <p:spPr>
          <a:xfrm>
            <a:off x="4235449" y="1331419"/>
            <a:ext cx="336551" cy="230824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690341-4DA6-4A11-9E8D-270423DD2E54}"/>
              </a:ext>
            </a:extLst>
          </p:cNvPr>
          <p:cNvSpPr txBox="1"/>
          <p:nvPr/>
        </p:nvSpPr>
        <p:spPr bwMode="auto">
          <a:xfrm>
            <a:off x="6778305" y="2105637"/>
            <a:ext cx="2262360" cy="276998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Longitudinal Follow-up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Ongoing behaviors, treatments, exposures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8962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Surveys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2" y="921169"/>
            <a:ext cx="8137665" cy="2932045"/>
          </a:xfrm>
        </p:spPr>
        <p:txBody>
          <a:bodyPr/>
          <a:lstStyle/>
          <a:p>
            <a:r>
              <a:rPr lang="en-US" dirty="0"/>
              <a:t>Note: only in regards to the past week, helping to mitigate against recall bias and to assess patterns over time </a:t>
            </a:r>
          </a:p>
          <a:p>
            <a:r>
              <a:rPr lang="en-US" dirty="0"/>
              <a:t>Complications (x first 6 weeks)</a:t>
            </a:r>
          </a:p>
          <a:p>
            <a:r>
              <a:rPr lang="en-US" dirty="0"/>
              <a:t>Interim atrial fibrillation or flutter</a:t>
            </a:r>
          </a:p>
          <a:p>
            <a:pPr lvl="1"/>
            <a:r>
              <a:rPr lang="en-US" dirty="0"/>
              <a:t>Affirmative answers trigger subsequent questions regarding symptoms, duration, frequency, ECG documentation</a:t>
            </a:r>
          </a:p>
          <a:p>
            <a:r>
              <a:rPr lang="en-US" dirty="0"/>
              <a:t>Medications (autofill from previous entry</a:t>
            </a:r>
            <a:r>
              <a:rPr lang="en-US" dirty="0">
                <a:sym typeface="Wingdings" panose="05000000000000000000" pitchFamily="2" charset="2"/>
              </a:rPr>
              <a:t> edit as needed)</a:t>
            </a:r>
          </a:p>
          <a:p>
            <a:r>
              <a:rPr lang="en-US" dirty="0">
                <a:sym typeface="Wingdings" panose="05000000000000000000" pitchFamily="2" charset="2"/>
              </a:rPr>
              <a:t>Habits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Alcohol, caffeine, exercise, sleep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519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Surveys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2" y="921169"/>
            <a:ext cx="8137665" cy="2932045"/>
          </a:xfrm>
        </p:spPr>
        <p:txBody>
          <a:bodyPr/>
          <a:lstStyle/>
          <a:p>
            <a:r>
              <a:rPr lang="en-US" dirty="0"/>
              <a:t>Validated physical activity survey (IPAQ)</a:t>
            </a:r>
          </a:p>
          <a:p>
            <a:r>
              <a:rPr lang="en-US" dirty="0"/>
              <a:t>Shortness of breath/ exercise tolerance survey</a:t>
            </a:r>
          </a:p>
          <a:p>
            <a:r>
              <a:rPr lang="en-US" dirty="0"/>
              <a:t>ED visits</a:t>
            </a:r>
          </a:p>
          <a:p>
            <a:r>
              <a:rPr lang="en-US" dirty="0"/>
              <a:t>Hospitalizations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748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6 months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5EFF7-45D4-41AA-AABC-715AA1DE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2" y="921169"/>
            <a:ext cx="3991401" cy="2932045"/>
          </a:xfrm>
        </p:spPr>
        <p:txBody>
          <a:bodyPr/>
          <a:lstStyle/>
          <a:p>
            <a:r>
              <a:rPr lang="en-US" dirty="0"/>
              <a:t>AFEQT (validated AF-related quality of life)</a:t>
            </a:r>
          </a:p>
          <a:p>
            <a:r>
              <a:rPr lang="en-US" dirty="0"/>
              <a:t>Opportunity to connect medical records again and/ or add a new provider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2B26A8-B70D-4123-A98E-8556C2B6A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737" y="1053751"/>
            <a:ext cx="4186428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1154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6" y="918789"/>
            <a:ext cx="8447134" cy="458587"/>
          </a:xfrm>
        </p:spPr>
        <p:txBody>
          <a:bodyPr/>
          <a:lstStyle/>
          <a:p>
            <a:r>
              <a:rPr lang="en-US" dirty="0"/>
              <a:t>Other Optional Connections Given Explicit Direction (such as via a research coordinator)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6F098C-99F4-4D14-A1C7-5F166A55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35" y="1384252"/>
            <a:ext cx="5191933" cy="2932045"/>
          </a:xfrm>
        </p:spPr>
        <p:txBody>
          <a:bodyPr/>
          <a:lstStyle/>
          <a:p>
            <a:r>
              <a:rPr lang="en-US" dirty="0"/>
              <a:t>Various Bluetooth-enabled devices via APIs (once a connection is forged, the study collects all connected data)</a:t>
            </a:r>
          </a:p>
          <a:p>
            <a:pPr lvl="1"/>
            <a:r>
              <a:rPr lang="en-US" dirty="0"/>
              <a:t>Fitbits</a:t>
            </a:r>
          </a:p>
          <a:p>
            <a:pPr lvl="1"/>
            <a:r>
              <a:rPr lang="en-US" dirty="0"/>
              <a:t>Scales</a:t>
            </a:r>
          </a:p>
          <a:p>
            <a:pPr lvl="1"/>
            <a:r>
              <a:rPr lang="en-US" dirty="0"/>
              <a:t>BP cuffs</a:t>
            </a:r>
          </a:p>
          <a:p>
            <a:pPr lvl="1"/>
            <a:r>
              <a:rPr lang="en-US" dirty="0"/>
              <a:t>Glucometers</a:t>
            </a:r>
          </a:p>
          <a:p>
            <a:pPr lvl="1"/>
            <a:r>
              <a:rPr lang="en-US" dirty="0"/>
              <a:t>Fitness mobile apps 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0057E7-5F6A-407C-B569-6A13BE710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5"/>
          <a:stretch/>
        </p:blipFill>
        <p:spPr bwMode="auto">
          <a:xfrm>
            <a:off x="6632316" y="1669408"/>
            <a:ext cx="1777679" cy="210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31634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279B0F-A01F-4EE3-8DC9-E44AD86CA9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EC840-D27A-4B60-8D64-460C1333A1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28E090-E7D2-450C-B921-25E67D6FD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435" y="187419"/>
            <a:ext cx="5351145" cy="439702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E906A-7D1E-4D48-BC4F-4622CE747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6" y="4722318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226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EA5-2890-4620-BB7A-572D6AE6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6C186-B99B-409B-87DF-737B291F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6" y="918789"/>
            <a:ext cx="8447134" cy="458587"/>
          </a:xfrm>
        </p:spPr>
        <p:txBody>
          <a:bodyPr/>
          <a:lstStyle/>
          <a:p>
            <a:r>
              <a:rPr lang="en-US" dirty="0"/>
              <a:t>Translation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1BFBA-7A15-40DB-8A77-AB1EBFC0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6F098C-99F4-4D14-A1C7-5F166A55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35" y="1384252"/>
            <a:ext cx="8353658" cy="2932045"/>
          </a:xfrm>
        </p:spPr>
        <p:txBody>
          <a:bodyPr/>
          <a:lstStyle/>
          <a:p>
            <a:r>
              <a:rPr lang="en-US" dirty="0"/>
              <a:t>A Spanish </a:t>
            </a:r>
            <a:r>
              <a:rPr lang="en-US"/>
              <a:t>version is now available</a:t>
            </a:r>
            <a:endParaRPr lang="en-US" dirty="0"/>
          </a:p>
          <a:p>
            <a:r>
              <a:rPr lang="en-US" dirty="0"/>
              <a:t>Other languages are also possible! </a:t>
            </a:r>
          </a:p>
        </p:txBody>
      </p:sp>
    </p:spTree>
    <p:extLst>
      <p:ext uri="{BB962C8B-B14F-4D97-AF65-F5344CB8AC3E}">
        <p14:creationId xmlns:p14="http://schemas.microsoft.com/office/powerpoint/2010/main" val="50507610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04F2-EF49-DD65-35DE-B6A4129664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B0407B-8261-41F8-F104-A01CADE3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started?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12704-C7A2-7887-15C9-ABAC2560A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(UCSF team) needs contact name and address</a:t>
            </a:r>
          </a:p>
          <a:p>
            <a:r>
              <a:rPr lang="en-US" dirty="0"/>
              <a:t>We then (make with custom QR codes, text-backs and UPCs) and send the business cards</a:t>
            </a:r>
          </a:p>
        </p:txBody>
      </p:sp>
    </p:spTree>
    <p:extLst>
      <p:ext uri="{BB962C8B-B14F-4D97-AF65-F5344CB8AC3E}">
        <p14:creationId xmlns:p14="http://schemas.microsoft.com/office/powerpoint/2010/main" val="5570350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1C82A7-3B3E-F962-B086-4EABA898CA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04F2-EF49-DD65-35DE-B6A4129664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B0407B-8261-41F8-F104-A01CADE3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Funded by the NHLBI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12704-C7A2-7887-15C9-ABAC2560A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Intended to be of use to sites</a:t>
            </a:r>
          </a:p>
          <a:p>
            <a:r>
              <a:rPr lang="en-US" dirty="0"/>
              <a:t>Funding relies on meeting enrollment milestones</a:t>
            </a:r>
          </a:p>
          <a:p>
            <a:pPr lvl="1"/>
            <a:r>
              <a:rPr lang="en-US" dirty="0"/>
              <a:t>Which relies on sites </a:t>
            </a:r>
          </a:p>
        </p:txBody>
      </p:sp>
    </p:spTree>
    <p:extLst>
      <p:ext uri="{BB962C8B-B14F-4D97-AF65-F5344CB8AC3E}">
        <p14:creationId xmlns:p14="http://schemas.microsoft.com/office/powerpoint/2010/main" val="319001304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6F282-6B3E-400B-857F-89BDD3C5AB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EE0E4-B249-4619-A09C-5334A57E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396" y="1611246"/>
            <a:ext cx="8137665" cy="293204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Thank You</a:t>
            </a:r>
          </a:p>
          <a:p>
            <a:pPr marL="0" indent="0">
              <a:buNone/>
            </a:pPr>
            <a:r>
              <a:rPr lang="en-US" sz="3200" dirty="0"/>
              <a:t>				</a:t>
            </a:r>
            <a:r>
              <a:rPr lang="en-US" sz="2400" dirty="0"/>
              <a:t>												greg.marcus@ucsf.edu </a:t>
            </a:r>
          </a:p>
          <a:p>
            <a:pPr marL="0" indent="0">
              <a:buNone/>
            </a:pPr>
            <a:r>
              <a:rPr lang="en-US" sz="2400" dirty="0"/>
              <a:t>				vibrantaf@ucsf.edu</a:t>
            </a:r>
          </a:p>
          <a:p>
            <a:pPr marL="0" indent="0">
              <a:buNone/>
            </a:pPr>
            <a:r>
              <a:rPr lang="en-US" sz="2400" dirty="0"/>
              <a:t>‪				(415) 409-9753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4778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AABF09-4EA3-421A-99BC-549426B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What is VIBRANT-AF?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95A6-D25C-42C4-B2E8-D1FA2241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20" y="777337"/>
            <a:ext cx="8758279" cy="2932045"/>
          </a:xfrm>
        </p:spPr>
        <p:txBody>
          <a:bodyPr/>
          <a:lstStyle/>
          <a:p>
            <a:r>
              <a:rPr lang="en-US" dirty="0"/>
              <a:t>A mobile app-based study</a:t>
            </a:r>
          </a:p>
          <a:p>
            <a:r>
              <a:rPr lang="en-US" dirty="0"/>
              <a:t>Enrolling any AF ablation patient with a smartphone</a:t>
            </a:r>
          </a:p>
          <a:p>
            <a:r>
              <a:rPr lang="en-US" dirty="0"/>
              <a:t>Organized to link with existing datasets</a:t>
            </a:r>
          </a:p>
          <a:p>
            <a:r>
              <a:rPr lang="en-US" dirty="0"/>
              <a:t>Collects:</a:t>
            </a:r>
          </a:p>
          <a:p>
            <a:pPr lvl="1"/>
            <a:r>
              <a:rPr lang="en-US" dirty="0"/>
              <a:t>Baseline and serial patient reported history, behaviors, and outcomes</a:t>
            </a:r>
          </a:p>
          <a:p>
            <a:pPr lvl="1"/>
            <a:r>
              <a:rPr lang="en-US" dirty="0"/>
              <a:t>HealthKit data</a:t>
            </a:r>
          </a:p>
          <a:p>
            <a:pPr lvl="1"/>
            <a:r>
              <a:rPr lang="en-US" dirty="0"/>
              <a:t>AliveCor </a:t>
            </a:r>
            <a:r>
              <a:rPr lang="en-US" dirty="0" err="1"/>
              <a:t>KardiaMobile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Passive ascertainment of hospitalizations using geofencing</a:t>
            </a:r>
          </a:p>
          <a:p>
            <a:pPr lvl="1"/>
            <a:r>
              <a:rPr lang="en-US" dirty="0"/>
              <a:t>EHR data </a:t>
            </a:r>
          </a:p>
          <a:p>
            <a:pPr lvl="1"/>
            <a:r>
              <a:rPr lang="en-US" dirty="0"/>
              <a:t>Other device data: Fitbits, BP cuffs, scales, glucometers, etc. </a:t>
            </a:r>
          </a:p>
        </p:txBody>
      </p:sp>
    </p:spTree>
    <p:extLst>
      <p:ext uri="{BB962C8B-B14F-4D97-AF65-F5344CB8AC3E}">
        <p14:creationId xmlns:p14="http://schemas.microsoft.com/office/powerpoint/2010/main" val="20794436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AABF09-4EA3-421A-99BC-549426B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What is VIBRANT-AF?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95A6-D25C-42C4-B2E8-D1FA2241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21" y="777337"/>
            <a:ext cx="8514998" cy="2932045"/>
          </a:xfrm>
        </p:spPr>
        <p:txBody>
          <a:bodyPr/>
          <a:lstStyle/>
          <a:p>
            <a:r>
              <a:rPr lang="en-US" dirty="0"/>
              <a:t>Built using the Eureka Digital Research Platform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876AC-3FBB-47FF-A5C5-1A592C6D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338" y="1186913"/>
            <a:ext cx="5235577" cy="34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957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AABF09-4EA3-421A-99BC-549426B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Participant enrollment  </a:t>
            </a:r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3E066-421F-4E47-B146-D024D5D3E734}"/>
              </a:ext>
            </a:extLst>
          </p:cNvPr>
          <p:cNvGrpSpPr>
            <a:grpSpLocks noChangeAspect="1"/>
          </p:cNvGrpSpPr>
          <p:nvPr/>
        </p:nvGrpSpPr>
        <p:grpSpPr>
          <a:xfrm>
            <a:off x="453585" y="1031281"/>
            <a:ext cx="8423635" cy="3080938"/>
            <a:chOff x="-125090" y="1083438"/>
            <a:chExt cx="9158051" cy="3348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64D924-FD92-4AE8-B217-316547BA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5815" y="1083438"/>
              <a:ext cx="4717146" cy="33488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E71F06-53BB-477A-98D1-B070D46DB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5090" y="1094490"/>
              <a:ext cx="4466902" cy="328767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98D09B3-7626-4BCC-9AE2-B4B058044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13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AABF09-4EA3-421A-99BC-549426B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Participant enrollment 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4D924-FD92-4AE8-B217-316547BA4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58" y="1031281"/>
            <a:ext cx="4338862" cy="30809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92036D-3198-4553-922B-44DF2DA93D2B}"/>
              </a:ext>
            </a:extLst>
          </p:cNvPr>
          <p:cNvSpPr/>
          <p:nvPr/>
        </p:nvSpPr>
        <p:spPr bwMode="auto">
          <a:xfrm>
            <a:off x="7541703" y="1862356"/>
            <a:ext cx="1191236" cy="1132514"/>
          </a:xfrm>
          <a:prstGeom prst="rect">
            <a:avLst/>
          </a:prstGeom>
          <a:noFill/>
          <a:ln w="60325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826BE-6B4B-4C1F-AE3C-65A123958D12}"/>
              </a:ext>
            </a:extLst>
          </p:cNvPr>
          <p:cNvSpPr/>
          <p:nvPr/>
        </p:nvSpPr>
        <p:spPr bwMode="auto">
          <a:xfrm>
            <a:off x="7541703" y="3120705"/>
            <a:ext cx="1191236" cy="204309"/>
          </a:xfrm>
          <a:prstGeom prst="rect">
            <a:avLst/>
          </a:prstGeom>
          <a:noFill/>
          <a:ln w="60325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BF89D0-F43C-43CC-92E8-1040F529F421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934479" y="1330089"/>
            <a:ext cx="4607224" cy="1098524"/>
          </a:xfrm>
          <a:prstGeom prst="straightConnector1">
            <a:avLst/>
          </a:prstGeom>
          <a:ln w="38100">
            <a:solidFill>
              <a:srgbClr val="178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ECF59C-355B-4819-B534-6671EC9329BC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934479" y="1669410"/>
            <a:ext cx="4607224" cy="1553450"/>
          </a:xfrm>
          <a:prstGeom prst="straightConnector1">
            <a:avLst/>
          </a:prstGeom>
          <a:ln w="38100">
            <a:solidFill>
              <a:srgbClr val="178C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AD4C0E-A998-4577-AC57-AF8195F44FC4}"/>
              </a:ext>
            </a:extLst>
          </p:cNvPr>
          <p:cNvSpPr txBox="1"/>
          <p:nvPr/>
        </p:nvSpPr>
        <p:spPr bwMode="auto">
          <a:xfrm>
            <a:off x="453585" y="838899"/>
            <a:ext cx="2398672" cy="2154436"/>
          </a:xfrm>
          <a:prstGeom prst="rect">
            <a:avLst/>
          </a:prstGeom>
          <a:noFill/>
          <a:ln w="34925" algn="ctr">
            <a:solidFill>
              <a:srgbClr val="178CCB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Specific to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tracking of each use by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Facilitates data linkage, numbers by site, data sharing by site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0979FA-B331-4FB3-839B-11C01DE1E9DD}"/>
              </a:ext>
            </a:extLst>
          </p:cNvPr>
          <p:cNvSpPr/>
          <p:nvPr/>
        </p:nvSpPr>
        <p:spPr bwMode="auto">
          <a:xfrm>
            <a:off x="6846814" y="3776445"/>
            <a:ext cx="778779" cy="199981"/>
          </a:xfrm>
          <a:prstGeom prst="rect">
            <a:avLst/>
          </a:prstGeom>
          <a:noFill/>
          <a:ln w="603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E9F689-5DCB-4C20-878A-D5666E60514D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286732" y="3824410"/>
            <a:ext cx="3560082" cy="5202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C5B1A5-4EB0-454E-A077-C98ED651F741}"/>
              </a:ext>
            </a:extLst>
          </p:cNvPr>
          <p:cNvSpPr txBox="1"/>
          <p:nvPr/>
        </p:nvSpPr>
        <p:spPr bwMode="auto">
          <a:xfrm>
            <a:off x="846949" y="3080981"/>
            <a:ext cx="2398672" cy="1538883"/>
          </a:xfrm>
          <a:prstGeom prst="rect">
            <a:avLst/>
          </a:prstGeom>
          <a:noFill/>
          <a:ln w="349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Unique participant code can be used to link with site-specific or registry data sets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52CDAF-02FD-4EC4-9F01-5F8AC9E45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81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BFBF1-4A9D-E401-C4F1-900EAB89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5" y="171187"/>
            <a:ext cx="8187309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738A92-2F41-05AB-2F2E-620C5F38DEF1}"/>
              </a:ext>
            </a:extLst>
          </p:cNvPr>
          <p:cNvGraphicFramePr>
            <a:graphicFrameLocks noGrp="1"/>
          </p:cNvGraphicFramePr>
          <p:nvPr/>
        </p:nvGraphicFramePr>
        <p:xfrm>
          <a:off x="607560" y="1357184"/>
          <a:ext cx="3573162" cy="1836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6525">
                  <a:extLst>
                    <a:ext uri="{9D8B030D-6E8A-4147-A177-3AD203B41FA5}">
                      <a16:colId xmlns:a16="http://schemas.microsoft.com/office/drawing/2014/main" val="2944173985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3218068021"/>
                    </a:ext>
                  </a:extLst>
                </a:gridCol>
                <a:gridCol w="926756">
                  <a:extLst>
                    <a:ext uri="{9D8B030D-6E8A-4147-A177-3AD203B41FA5}">
                      <a16:colId xmlns:a16="http://schemas.microsoft.com/office/drawing/2014/main" val="94584082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Date of Procedure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60956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John Smith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2/13/2023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ABCDEF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056482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Jane Doe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2/15/2023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GHIJKL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52198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John Doe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2/19/2023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MNOPQR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82842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Jane Smith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2/21/2023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STUVWX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323182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3988136-F9AF-42C9-CA17-5F500F121075}"/>
              </a:ext>
            </a:extLst>
          </p:cNvPr>
          <p:cNvGrpSpPr/>
          <p:nvPr/>
        </p:nvGrpSpPr>
        <p:grpSpPr>
          <a:xfrm>
            <a:off x="4963279" y="1144565"/>
            <a:ext cx="2600312" cy="1815886"/>
            <a:chOff x="5950441" y="553490"/>
            <a:chExt cx="3467082" cy="2421181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CA562134-87B6-6726-FD93-034D0F48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0441" y="553490"/>
              <a:ext cx="2602114" cy="18542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0504E496-E084-0D10-0EA1-BD6B833D6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8764" y="755695"/>
              <a:ext cx="2602114" cy="18542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BF5AFA4C-B1DC-E9DA-67A5-BAC410FE9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7087" y="938082"/>
              <a:ext cx="2602114" cy="18542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E5D34420-C263-4AE0-44FE-F2341E7A1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5410" y="1120471"/>
              <a:ext cx="2602113" cy="1854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83335E-87DD-B49F-73FF-ACC45A060A8E}"/>
              </a:ext>
            </a:extLst>
          </p:cNvPr>
          <p:cNvCxnSpPr>
            <a:cxnSpLocks/>
          </p:cNvCxnSpPr>
          <p:nvPr/>
        </p:nvCxnSpPr>
        <p:spPr>
          <a:xfrm flipH="1" flipV="1">
            <a:off x="4180722" y="1779800"/>
            <a:ext cx="867014" cy="6415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5CAE6A-EA73-9D19-A69D-C5D49DB67B3A}"/>
              </a:ext>
            </a:extLst>
          </p:cNvPr>
          <p:cNvCxnSpPr>
            <a:cxnSpLocks/>
          </p:cNvCxnSpPr>
          <p:nvPr/>
        </p:nvCxnSpPr>
        <p:spPr>
          <a:xfrm flipH="1">
            <a:off x="4180722" y="1986652"/>
            <a:ext cx="998800" cy="6096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D58873-EF68-8685-7632-5C17127CD9D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180722" y="2128334"/>
            <a:ext cx="1215042" cy="19601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D23296-EC5E-D731-1EB3-E0E258D9822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182761" y="2265126"/>
            <a:ext cx="1429245" cy="34388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2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F902A-5854-40BE-92E0-4E2F3D4691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B36BF1-51CE-43E6-8211-1CF326C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8" y="204703"/>
            <a:ext cx="8173580" cy="458587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Participant Onboarding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754DA-E566-4559-89E5-893A40FA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6" y="663290"/>
            <a:ext cx="8137665" cy="2932045"/>
          </a:xfrm>
        </p:spPr>
        <p:txBody>
          <a:bodyPr/>
          <a:lstStyle/>
          <a:p>
            <a:r>
              <a:rPr lang="en-US" dirty="0"/>
              <a:t>Consent is obtained via the app (UCSF IRB approved)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80F3B33-599F-4899-AD7D-B3D408E1A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2" y="1180835"/>
            <a:ext cx="1624053" cy="3512629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33D11609-4749-4FE4-8971-0555A9CE8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91" y="1133368"/>
            <a:ext cx="1646000" cy="3560097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EDA7622-157A-43BC-857B-C6E6B5A38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49" y="1133367"/>
            <a:ext cx="1646000" cy="3560097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B5D0F762-F30F-4B4C-AEB0-09DF6A2B0C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70" y="1114062"/>
            <a:ext cx="1646000" cy="3560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CA5C6-B3A2-42D4-9C95-650692626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89" y="4740493"/>
            <a:ext cx="1242632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05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10660</TotalTime>
  <Words>906</Words>
  <Application>Microsoft Office PowerPoint</Application>
  <PresentationFormat>On-screen Show (16:9)</PresentationFormat>
  <Paragraphs>172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.AppleSystemUIFont</vt:lpstr>
      <vt:lpstr>Arial</vt:lpstr>
      <vt:lpstr>Calibri</vt:lpstr>
      <vt:lpstr>Garamond</vt:lpstr>
      <vt:lpstr>Wingdings</vt:lpstr>
      <vt:lpstr>UCSF Classic</vt:lpstr>
      <vt:lpstr>UCSF Contemporary</vt:lpstr>
      <vt:lpstr>PowerPoint Presentation</vt:lpstr>
      <vt:lpstr>PowerPoint Presentation</vt:lpstr>
      <vt:lpstr>What is VIBRANT-AF? </vt:lpstr>
      <vt:lpstr>What is VIBRANT-AF? </vt:lpstr>
      <vt:lpstr>Participant enrollment  </vt:lpstr>
      <vt:lpstr>Participant enrollment  </vt:lpstr>
      <vt:lpstr>PowerPoint Presentation</vt:lpstr>
      <vt:lpstr>PowerPoint Presentation</vt:lpstr>
      <vt:lpstr>Participant Onboarding </vt:lpstr>
      <vt:lpstr>IRB approval?</vt:lpstr>
      <vt:lpstr>PowerPoint Presentation</vt:lpstr>
      <vt:lpstr>Participant Onboarding </vt:lpstr>
      <vt:lpstr>Participant Onboarding </vt:lpstr>
      <vt:lpstr>Baseline Surveys</vt:lpstr>
      <vt:lpstr>Medications</vt:lpstr>
      <vt:lpstr>Messaging Weekly + Reminders </vt:lpstr>
      <vt:lpstr>Other Baseline Surveys Sprinkled In </vt:lpstr>
      <vt:lpstr>Other Baseline Activities in the First Month</vt:lpstr>
      <vt:lpstr>Other Baseline Activities in the First Month</vt:lpstr>
      <vt:lpstr>Weekly Surveys </vt:lpstr>
      <vt:lpstr>Monthly Surveys </vt:lpstr>
      <vt:lpstr>Every 6 months </vt:lpstr>
      <vt:lpstr>Other Optional Connections Given Explicit Direction (such as via a research coordinator)</vt:lpstr>
      <vt:lpstr>PowerPoint Presentation</vt:lpstr>
      <vt:lpstr>Translation </vt:lpstr>
      <vt:lpstr>How do we get started?</vt:lpstr>
      <vt:lpstr>Funded by the NHLBI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Gregory Marcus</cp:lastModifiedBy>
  <cp:revision>194</cp:revision>
  <dcterms:created xsi:type="dcterms:W3CDTF">2017-04-18T17:07:44Z</dcterms:created>
  <dcterms:modified xsi:type="dcterms:W3CDTF">2023-03-14T16:34:22Z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